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6" r:id="rId4"/>
    <p:sldId id="258" r:id="rId5"/>
    <p:sldId id="261" r:id="rId6"/>
    <p:sldId id="267" r:id="rId7"/>
    <p:sldId id="273" r:id="rId8"/>
    <p:sldId id="276" r:id="rId9"/>
    <p:sldId id="274" r:id="rId10"/>
    <p:sldId id="275" r:id="rId11"/>
    <p:sldId id="268" r:id="rId12"/>
    <p:sldId id="277" r:id="rId13"/>
    <p:sldId id="279" r:id="rId14"/>
    <p:sldId id="278" r:id="rId15"/>
    <p:sldId id="269" r:id="rId16"/>
    <p:sldId id="280" r:id="rId17"/>
    <p:sldId id="272" r:id="rId18"/>
    <p:sldId id="281" r:id="rId19"/>
    <p:sldId id="270" r:id="rId20"/>
    <p:sldId id="282" r:id="rId21"/>
    <p:sldId id="283" r:id="rId22"/>
    <p:sldId id="284" r:id="rId23"/>
    <p:sldId id="271" r:id="rId24"/>
    <p:sldId id="263" r:id="rId25"/>
    <p:sldId id="257" r:id="rId26"/>
    <p:sldId id="26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5"/>
    <p:restoredTop sz="79988"/>
  </p:normalViewPr>
  <p:slideViewPr>
    <p:cSldViewPr snapToGrid="0" snapToObjects="1">
      <p:cViewPr>
        <p:scale>
          <a:sx n="105" d="100"/>
          <a:sy n="105" d="100"/>
        </p:scale>
        <p:origin x="184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3B0E5-4367-3C41-93BE-52CE3821A34F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70C3-7A02-E740-9BBB-EBCC220BC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46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考虑到</a:t>
            </a:r>
            <a:r>
              <a:rPr lang="en" altLang="zh-CN" dirty="0">
                <a:effectLst/>
              </a:rPr>
              <a:t>prefix cache</a:t>
            </a:r>
            <a:r>
              <a:rPr lang="zh-CN" altLang="en-US" dirty="0">
                <a:effectLst/>
              </a:rPr>
              <a:t>的使用场景为多轮对话或多个问题共享同一个长文档等场景，我修改了一下</a:t>
            </a:r>
            <a:r>
              <a:rPr lang="en" altLang="zh-CN" dirty="0">
                <a:effectLst/>
              </a:rPr>
              <a:t>input</a:t>
            </a:r>
            <a:r>
              <a:rPr lang="zh-CN" altLang="en-US" dirty="0">
                <a:effectLst/>
              </a:rPr>
              <a:t>的生成策略，可以用参数调节多</a:t>
            </a:r>
            <a:r>
              <a:rPr lang="en" altLang="zh-CN" dirty="0">
                <a:effectLst/>
              </a:rPr>
              <a:t>req</a:t>
            </a:r>
            <a:r>
              <a:rPr lang="zh-CN" altLang="en-US" dirty="0">
                <a:effectLst/>
              </a:rPr>
              <a:t>之间共享相同</a:t>
            </a:r>
            <a:r>
              <a:rPr lang="en" altLang="zh-CN" dirty="0">
                <a:effectLst/>
              </a:rPr>
              <a:t>prompt</a:t>
            </a:r>
            <a:r>
              <a:rPr lang="zh-CN" altLang="en-US" dirty="0">
                <a:effectLst/>
              </a:rPr>
              <a:t>前缀的程度。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01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1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789F-D015-9BB6-BC5E-A6CCCCE0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E47B72-7FBD-562E-09FC-2306CE6F7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01A1F5-6EF8-2FD6-FA32-2088C31D9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15EA1-119E-64F2-2501-60D0F10BA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352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7B5D3-2F36-7C12-5616-8EB66C4E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4894BA-8A50-067A-7BEB-D219A74E3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DF116-0058-C4C6-6038-9B8BF951A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527A1-327C-2E32-076A-442F669F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81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4EA9-4A2F-A14A-87A8-3D8A817F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F9174B-59E8-B2B8-5CB2-68D224918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112EE9-90BA-05C5-13E7-E282487CF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D23D4-496B-F825-DE10-95C90857B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D7B-81B1-2F4A-3E1D-05F74731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330B3C-63C2-F0A8-23E1-A59454CEF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69C5BC-1976-3B3E-020C-73726D810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15E51B-153A-7198-2F90-8131682E6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3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F21D-2165-FC71-24A2-F717D20C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8DB408-6EF7-E788-4AA9-9F2F3BD36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CA4DA8-3282-4EF5-2192-4F2E2797E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 Caching</a:t>
            </a:r>
          </a:p>
          <a:p>
            <a:r>
              <a:rPr kumimoji="1" lang="zh-CN" altLang="en-US" dirty="0"/>
              <a:t>启用后可以降低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，提升吞吐</a:t>
            </a:r>
            <a:endParaRPr kumimoji="1" lang="en-US" altLang="zh-CN" dirty="0"/>
          </a:p>
          <a:p>
            <a:r>
              <a:rPr kumimoji="1" lang="zh-CN" altLang="en-US" dirty="0"/>
              <a:t>原理：重复前缀仅计算一次，减少大量冗余计算</a:t>
            </a:r>
            <a:endParaRPr kumimoji="1" lang="en-US" altLang="zh-CN" dirty="0"/>
          </a:p>
          <a:p>
            <a:r>
              <a:rPr kumimoji="1" lang="zh-CN" altLang="en-US" dirty="0"/>
              <a:t>建议：始终启用</a:t>
            </a:r>
            <a:r>
              <a:rPr kumimoji="1" lang="en-US" altLang="zh-CN" dirty="0"/>
              <a:t>--enable-prefix-caching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max_num_batched_tokens</a:t>
            </a:r>
            <a:r>
              <a:rPr kumimoji="1" lang="zh-CN" altLang="en-US" dirty="0"/>
              <a:t>（批处理最大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数）</a:t>
            </a:r>
            <a:endParaRPr kumimoji="1" lang="en-US" altLang="zh-CN" dirty="0"/>
          </a:p>
          <a:p>
            <a:r>
              <a:rPr kumimoji="1" lang="zh-CN" altLang="en-US" dirty="0"/>
              <a:t>过小：无法充分利用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并行计算能力导致系统频繁切换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，调度开销大，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过大：单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负担重，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需要根据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的长度选择适中的值，平衡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处理效率和调度开销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C5874-3A40-DDAD-F89B-9AD878CC1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48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6777-F8CA-2886-AF30-D5FD12CC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2D48FF-4780-3447-4120-77ABEA7BF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AB4016-360D-10B3-952D-0D4224F5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 Caching</a:t>
            </a:r>
          </a:p>
          <a:p>
            <a:r>
              <a:rPr kumimoji="1" lang="zh-CN" altLang="en-US" dirty="0"/>
              <a:t>启用后可以降低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，提升吞吐</a:t>
            </a:r>
            <a:endParaRPr kumimoji="1" lang="en-US" altLang="zh-CN" dirty="0"/>
          </a:p>
          <a:p>
            <a:r>
              <a:rPr kumimoji="1" lang="zh-CN" altLang="en-US" dirty="0"/>
              <a:t>原理：重复前缀仅计算一次，减少大量冗余计算</a:t>
            </a:r>
            <a:endParaRPr kumimoji="1" lang="en-US" altLang="zh-CN" dirty="0"/>
          </a:p>
          <a:p>
            <a:r>
              <a:rPr kumimoji="1" lang="zh-CN" altLang="en-US" dirty="0"/>
              <a:t>建议：始终启用</a:t>
            </a:r>
            <a:r>
              <a:rPr kumimoji="1" lang="en-US" altLang="zh-CN" dirty="0"/>
              <a:t>--enable-prefix-caching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max_num_batched_tokens</a:t>
            </a:r>
            <a:r>
              <a:rPr kumimoji="1" lang="zh-CN" altLang="en-US" dirty="0"/>
              <a:t>（批处理最大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数）</a:t>
            </a:r>
            <a:endParaRPr kumimoji="1" lang="en-US" altLang="zh-CN" dirty="0"/>
          </a:p>
          <a:p>
            <a:r>
              <a:rPr kumimoji="1" lang="zh-CN" altLang="en-US" dirty="0"/>
              <a:t>过小：无法充分利用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并行计算能力导致系统频繁切换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，调度开销大，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过大：单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负担重，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上升</a:t>
            </a:r>
            <a:endParaRPr kumimoji="1" lang="en-US" altLang="zh-CN" dirty="0"/>
          </a:p>
          <a:p>
            <a:r>
              <a:rPr kumimoji="1" lang="zh-CN" altLang="en-US" dirty="0"/>
              <a:t>需要根据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的长度选择适中的值，平衡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处理效率和调度开销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max_concurrency</a:t>
            </a:r>
            <a:r>
              <a:rPr kumimoji="1" lang="zh-CN" altLang="en-US" dirty="0"/>
              <a:t>（最大并发请求数）</a:t>
            </a:r>
            <a:endParaRPr kumimoji="1" lang="en-US" altLang="zh-CN" dirty="0"/>
          </a:p>
          <a:p>
            <a:r>
              <a:rPr kumimoji="1" lang="zh-CN" altLang="en-US" dirty="0"/>
              <a:t>并发度越高，吞吐显著提升（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利用更充分）</a:t>
            </a:r>
            <a:endParaRPr kumimoji="1" lang="en-US" altLang="zh-CN" dirty="0"/>
          </a:p>
          <a:p>
            <a:r>
              <a:rPr kumimoji="1" lang="zh-CN" altLang="en-US" dirty="0"/>
              <a:t>但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TPOT</a:t>
            </a:r>
            <a:r>
              <a:rPr kumimoji="1" lang="zh-CN" altLang="en-US" dirty="0"/>
              <a:t>随之上升（排队延迟增加）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long-prefill-token-threshold</a:t>
            </a:r>
            <a:r>
              <a:rPr kumimoji="1" lang="zh-CN" altLang="en-US" dirty="0"/>
              <a:t>（长请求截断阈值）</a:t>
            </a:r>
            <a:endParaRPr kumimoji="1" lang="en-US" altLang="zh-CN" dirty="0"/>
          </a:p>
          <a:p>
            <a:r>
              <a:rPr kumimoji="1" lang="zh-CN" altLang="en-US" dirty="0"/>
              <a:t>控制单次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长度，影响调度公平性</a:t>
            </a:r>
            <a:endParaRPr kumimoji="1" lang="en-US" altLang="zh-CN" dirty="0"/>
          </a:p>
          <a:p>
            <a:r>
              <a:rPr kumimoji="1" lang="zh-CN" altLang="en-US" dirty="0"/>
              <a:t>阈值越大，</a:t>
            </a:r>
            <a:r>
              <a:rPr kumimoji="1" lang="en-US" altLang="zh-CN" dirty="0"/>
              <a:t>TTFT</a:t>
            </a:r>
            <a:r>
              <a:rPr kumimoji="1" lang="zh-CN" altLang="en-US" dirty="0"/>
              <a:t>减小（长请求能更快完成</a:t>
            </a:r>
            <a:r>
              <a:rPr kumimoji="1" lang="en-US" altLang="zh-CN" dirty="0"/>
              <a:t>prefill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TPOT</a:t>
            </a:r>
            <a:r>
              <a:rPr kumimoji="1" lang="zh-CN" altLang="en-US" dirty="0"/>
              <a:t>增加（长请求霸占资源，解码延迟上升）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CEE57D-D88F-308F-52BF-F577E7C15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17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55DC-18C0-858D-74F2-1A58A7DE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19186C-6224-6135-C10F-0B5306B3A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DB37A8-A72E-9EE6-0B2E-4FD18D45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0F5B8-F8E1-529A-2ED2-7C644B5D4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5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>
                <a:effectLst/>
              </a:rPr>
              <a:t>vllm</a:t>
            </a:r>
            <a:r>
              <a:rPr lang="zh-CN" altLang="en-US" b="1" dirty="0">
                <a:effectLst/>
              </a:rPr>
              <a:t>中</a:t>
            </a:r>
            <a:r>
              <a:rPr lang="en" altLang="zh-CN" b="1" dirty="0">
                <a:effectLst/>
              </a:rPr>
              <a:t>running</a:t>
            </a:r>
            <a:r>
              <a:rPr lang="zh-CN" altLang="en-US" b="1" dirty="0">
                <a:effectLst/>
              </a:rPr>
              <a:t>队列进程被抢占的原因：</a:t>
            </a:r>
            <a:endParaRPr lang="zh-CN" altLang="en-US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直接原因：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分配不足触发抢占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当为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zh-CN" altLang="en-US" dirty="0">
                <a:effectLst/>
              </a:rPr>
              <a:t>队列的请求分配 </a:t>
            </a:r>
            <a:r>
              <a:rPr lang="en" altLang="zh-CN" dirty="0">
                <a:effectLst/>
              </a:rPr>
              <a:t>slot</a:t>
            </a:r>
            <a:r>
              <a:rPr lang="zh-CN" altLang="en" dirty="0">
                <a:effectLst/>
              </a:rPr>
              <a:t>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allocate_slot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时，若发现剩余 </a:t>
            </a:r>
            <a:r>
              <a:rPr lang="en" altLang="zh-CN" dirty="0">
                <a:effectLst/>
              </a:rPr>
              <a:t>free block </a:t>
            </a:r>
            <a:r>
              <a:rPr lang="zh-CN" altLang="en-US" dirty="0">
                <a:effectLst/>
              </a:rPr>
              <a:t>不足以满足需求，系统会自动选择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优先级较低的请求</a:t>
            </a:r>
            <a:r>
              <a:rPr lang="zh-CN" altLang="en-US" dirty="0">
                <a:effectLst/>
              </a:rPr>
              <a:t>进行抢占，释放其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资源。</a:t>
            </a:r>
          </a:p>
          <a:p>
            <a:pPr lvl="1"/>
            <a:r>
              <a:rPr lang="zh-CN" altLang="en-US" b="1" dirty="0">
                <a:effectLst/>
              </a:rPr>
              <a:t>根本原因：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分配速率</a:t>
            </a:r>
            <a:r>
              <a:rPr lang="en-US" altLang="zh-CN" b="1" dirty="0">
                <a:effectLst/>
              </a:rPr>
              <a:t>&gt;</a:t>
            </a:r>
            <a:r>
              <a:rPr lang="zh-CN" altLang="en-US" b="1" dirty="0">
                <a:effectLst/>
              </a:rPr>
              <a:t>释放速率</a:t>
            </a:r>
            <a:br>
              <a:rPr lang="zh-CN" altLang="en-US" dirty="0">
                <a:effectLst/>
              </a:rPr>
            </a:br>
            <a:r>
              <a:rPr lang="en" altLang="zh-CN" dirty="0">
                <a:effectLst/>
              </a:rPr>
              <a:t>VLLM </a:t>
            </a:r>
            <a:r>
              <a:rPr lang="zh-CN" altLang="en-US" dirty="0">
                <a:effectLst/>
              </a:rPr>
              <a:t>以 “</a:t>
            </a:r>
            <a:r>
              <a:rPr lang="en" altLang="zh-CN" dirty="0">
                <a:effectLst/>
              </a:rPr>
              <a:t>block” </a:t>
            </a:r>
            <a:r>
              <a:rPr lang="zh-CN" altLang="en-US" dirty="0">
                <a:effectLst/>
              </a:rPr>
              <a:t>为单位分配 </a:t>
            </a:r>
            <a:r>
              <a:rPr lang="en" altLang="zh-CN" dirty="0">
                <a:effectLst/>
              </a:rPr>
              <a:t>KV Cache </a:t>
            </a:r>
            <a:r>
              <a:rPr lang="zh-CN" altLang="en-US" dirty="0">
                <a:effectLst/>
              </a:rPr>
              <a:t>资源，而测试场景中请求的输出 </a:t>
            </a:r>
            <a:r>
              <a:rPr lang="en" altLang="zh-CN" dirty="0">
                <a:effectLst/>
              </a:rPr>
              <a:t>token </a:t>
            </a:r>
            <a:r>
              <a:rPr lang="zh-CN" altLang="en-US" dirty="0">
                <a:effectLst/>
              </a:rPr>
              <a:t>长度极长（需 </a:t>
            </a:r>
            <a:r>
              <a:rPr lang="en-US" altLang="zh-CN" dirty="0">
                <a:effectLst/>
              </a:rPr>
              <a:t>3500~4000 </a:t>
            </a:r>
            <a:r>
              <a:rPr lang="zh-CN" altLang="en-US" dirty="0">
                <a:effectLst/>
              </a:rPr>
              <a:t>轮调度才能完成）。在请求完成并释放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前，新请求的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分配速率持续高于旧请求的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释放速率，导致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num_free_blocks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剩余空闲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数）持续减少，最终触发资源不足。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effectLst/>
              </a:rPr>
              <a:t>为什么在恢复时</a:t>
            </a:r>
            <a:r>
              <a:rPr lang="en" altLang="zh-CN" b="1" dirty="0">
                <a:effectLst/>
              </a:rPr>
              <a:t>prefix cache</a:t>
            </a:r>
            <a:r>
              <a:rPr lang="zh-CN" altLang="en-US" b="1" dirty="0">
                <a:effectLst/>
              </a:rPr>
              <a:t>没有全命中？</a:t>
            </a:r>
            <a:endParaRPr lang="zh-CN" altLang="en-US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替换机制</a:t>
            </a:r>
            <a:r>
              <a:rPr lang="zh-CN" altLang="en-US" dirty="0">
                <a:effectLst/>
              </a:rPr>
              <a:t>：被抢占的请求若长时间未重新调度，其占用的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会因 “长期未使用” 被 </a:t>
            </a:r>
            <a:r>
              <a:rPr lang="en" altLang="zh-CN" dirty="0">
                <a:effectLst/>
              </a:rPr>
              <a:t>Cache </a:t>
            </a:r>
            <a:r>
              <a:rPr lang="zh-CN" altLang="en-US" dirty="0">
                <a:effectLst/>
              </a:rPr>
              <a:t>替换策略清理，导致需重新计算未命中部分的 </a:t>
            </a:r>
            <a:r>
              <a:rPr lang="en" altLang="zh-CN" dirty="0">
                <a:effectLst/>
              </a:rPr>
              <a:t>token</a:t>
            </a:r>
            <a:r>
              <a:rPr lang="zh-CN" altLang="en" dirty="0">
                <a:effectLst/>
              </a:rPr>
              <a:t>。</a:t>
            </a:r>
            <a:endParaRPr lang="e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粒度的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匹配限制</a:t>
            </a:r>
            <a:r>
              <a:rPr lang="zh-CN" altLang="en-US" dirty="0">
                <a:effectLst/>
              </a:rPr>
              <a:t>：</a:t>
            </a:r>
            <a:r>
              <a:rPr lang="en" altLang="zh-CN" dirty="0">
                <a:effectLst/>
              </a:rPr>
              <a:t>prefix cache </a:t>
            </a:r>
            <a:r>
              <a:rPr lang="zh-CN" altLang="en-US" dirty="0">
                <a:effectLst/>
              </a:rPr>
              <a:t>以 “完整 </a:t>
            </a:r>
            <a:r>
              <a:rPr lang="en" altLang="zh-CN" dirty="0">
                <a:effectLst/>
              </a:rPr>
              <a:t>block” </a:t>
            </a:r>
            <a:r>
              <a:rPr lang="zh-CN" altLang="en-US" dirty="0">
                <a:effectLst/>
              </a:rPr>
              <a:t>为单位进行 </a:t>
            </a:r>
            <a:r>
              <a:rPr lang="en" altLang="zh-CN" dirty="0">
                <a:effectLst/>
              </a:rPr>
              <a:t>hash </a:t>
            </a:r>
            <a:r>
              <a:rPr lang="zh-CN" altLang="en-US" dirty="0">
                <a:effectLst/>
              </a:rPr>
              <a:t>匹配，未填满的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无法被识别和复用；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05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3432-32C9-633A-B277-ABF6F14D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FB938C-7AF0-D009-FD72-FF9B640D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B4F496-E885-DE10-1E7B-18BCC4737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AA069-2C92-9C52-FDF0-7DD6BD354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0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852010-854A-D1C6-A221-50FC586AC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" y="0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DE1D7D-DF38-B1D8-71BB-99DBAC4DE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87974-7AD8-A32A-E946-A8CE46C61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1155">
              <a:lnSpc>
                <a:spcPct val="100000"/>
              </a:lnSpc>
              <a:spcBef>
                <a:spcPts val="0"/>
              </a:spcBef>
              <a:buSzTx/>
              <a:buNone/>
              <a:defRPr sz="153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5CC24-DC32-A8FB-28AA-8435C5226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48420"/>
            <a:ext cx="12192000" cy="634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F596A8-E864-FE40-E7E3-DBC5AE90D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65DBB-1C88-F99D-B729-97BD1FD38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BBBF0-0523-0E77-2D4E-520DD68AA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CBF90-343E-EA32-67BB-1F7147EB0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BE187E-41AC-F7B1-14AD-6BEC7612E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18AB6C-2652-C35E-573E-985BE92F8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29BD9-0D46-0CC1-8DBA-314DF56E4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B00874-331C-9F38-FE8C-246AA98B0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141F2-DFCB-6B73-5771-4186C61B4D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5D9EA9-E4C5-991C-68EF-41BDBC6C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" y="-3861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A132-F3F4-56E7-D142-5D6B8E47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8C156ACD-8554-3EC4-55F7-705A8CFB3F60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5CEC12C-B8BB-0259-2B2E-EC771F9BF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6139FA-1625-FD89-3F71-99F85B381121}"/>
              </a:ext>
            </a:extLst>
          </p:cNvPr>
          <p:cNvSpPr txBox="1"/>
          <p:nvPr/>
        </p:nvSpPr>
        <p:spPr>
          <a:xfrm>
            <a:off x="233125" y="1110745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8C9351-0A85-35A8-02E5-AC8B80ADD01A}"/>
              </a:ext>
            </a:extLst>
          </p:cNvPr>
          <p:cNvSpPr txBox="1"/>
          <p:nvPr/>
        </p:nvSpPr>
        <p:spPr>
          <a:xfrm>
            <a:off x="3480525" y="1583632"/>
            <a:ext cx="483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的调度：维护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scheduleBatch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list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F7F92-789E-13ED-B838-6E7B09E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64" y="1984193"/>
            <a:ext cx="9060613" cy="4720359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953FF8F-B391-4E33-2AEF-ED25455915D7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3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52903-3B96-6771-B656-C693E40B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310DB838-CE5B-66D3-1F40-332026659DB0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38CA42-3857-964D-EA3C-9A44A9B04972}"/>
              </a:ext>
            </a:extLst>
          </p:cNvPr>
          <p:cNvSpPr txBox="1"/>
          <p:nvPr/>
        </p:nvSpPr>
        <p:spPr>
          <a:xfrm>
            <a:off x="398529" y="1773732"/>
            <a:ext cx="11112154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参数调优研究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问题背景：参数配置对模型性能的影响需求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参数影响机制分析：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不同参数对推理速度、精度的具体影响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调参策略总结：基于实验得出的最优参数组合及调参方法论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的对比试验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实验设计：对比维度（性能、兼容性、适用场景等）及测试环境说明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实验结果：数据化呈现两者在各维度的差异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结论总结：不同场景下的框架选择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A74FCBA-F6B8-AC40-344F-F28F9AFD80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4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414A-B2B0-EFF2-5A65-716C2403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7B58F4BC-7E52-5BCF-D670-3CE1DAC6FE2E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8CD241-2087-746E-466E-77D83814D5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60696" y="-2701290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2C5570-19FB-D8F9-5947-9E875ED066A9}"/>
              </a:ext>
            </a:extLst>
          </p:cNvPr>
          <p:cNvSpPr txBox="1"/>
          <p:nvPr/>
        </p:nvSpPr>
        <p:spPr>
          <a:xfrm>
            <a:off x="233125" y="1110745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参数调优研究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1229E5-C4C5-63FC-9669-CB84AB7ED013}"/>
              </a:ext>
            </a:extLst>
          </p:cNvPr>
          <p:cNvSpPr txBox="1"/>
          <p:nvPr/>
        </p:nvSpPr>
        <p:spPr>
          <a:xfrm>
            <a:off x="729790" y="1728669"/>
            <a:ext cx="3589444" cy="1321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Prefix Caching</a:t>
            </a: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启用后可以降低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，提升吞吐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原理：重复前缀仅计算一次，减少大量冗余计算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建议：始终启用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--enable-prefix-caching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BBE8F0-2EB2-742F-C6AF-19AB53087882}"/>
              </a:ext>
            </a:extLst>
          </p:cNvPr>
          <p:cNvSpPr txBox="1"/>
          <p:nvPr/>
        </p:nvSpPr>
        <p:spPr>
          <a:xfrm>
            <a:off x="6258388" y="1449299"/>
            <a:ext cx="5574082" cy="159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max_num_batched_tokens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（批处理最大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过小：无法充分利用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并行计算能力导致系统频繁切换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，调度开销大，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上升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过大：单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负担重，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上升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需要根据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的长度选择适中的值，平衡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处理效率和调度开销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2FFAC9D-B25F-D433-E9A5-F7CE6C7C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74" y="3119623"/>
            <a:ext cx="4706670" cy="310817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3D6278-8EC9-2067-40B9-7D61481A4179}"/>
              </a:ext>
            </a:extLst>
          </p:cNvPr>
          <p:cNvGrpSpPr/>
          <p:nvPr/>
        </p:nvGrpSpPr>
        <p:grpSpPr>
          <a:xfrm>
            <a:off x="0" y="3119623"/>
            <a:ext cx="5951974" cy="1660796"/>
            <a:chOff x="2489199" y="2933700"/>
            <a:chExt cx="7213601" cy="19480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DAD024D-01E7-B68B-77FB-66F9DAB5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200" y="2933700"/>
              <a:ext cx="7213600" cy="9906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97ECD9F-9611-8496-F32E-B7D0E60A1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9199" y="3891138"/>
              <a:ext cx="7213600" cy="990600"/>
            </a:xfrm>
            <a:prstGeom prst="rect">
              <a:avLst/>
            </a:prstGeom>
          </p:spPr>
        </p:pic>
      </p:grp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3293143A-3188-F401-FDA1-2D70CA26B355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2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3B22-0168-3142-7C97-F7C6536E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549C736-5004-A987-6338-8FC0F8B57998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CC627BD-3D68-75AD-D232-D565091966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31C38A-9E61-6FCE-ECFC-AD2CD73C3C3F}"/>
              </a:ext>
            </a:extLst>
          </p:cNvPr>
          <p:cNvSpPr txBox="1"/>
          <p:nvPr/>
        </p:nvSpPr>
        <p:spPr>
          <a:xfrm>
            <a:off x="233125" y="1110745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参数调优研究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794073-2A8F-BD42-879B-8850F55BF865}"/>
              </a:ext>
            </a:extLst>
          </p:cNvPr>
          <p:cNvSpPr txBox="1"/>
          <p:nvPr/>
        </p:nvSpPr>
        <p:spPr>
          <a:xfrm>
            <a:off x="733418" y="1671098"/>
            <a:ext cx="3961662" cy="1044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max_concurrency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（最大并发请求数）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并发度越高，吞吐显著提升（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利用更充分）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TPOT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随之上升（排队延迟增加）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56DC5E-05BB-4A88-3E7D-0E537541521E}"/>
              </a:ext>
            </a:extLst>
          </p:cNvPr>
          <p:cNvSpPr txBox="1"/>
          <p:nvPr/>
        </p:nvSpPr>
        <p:spPr>
          <a:xfrm>
            <a:off x="6189048" y="1610138"/>
            <a:ext cx="5574082" cy="13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4.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long-prefill-token-threshold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（长请求截断阈值）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控制单次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长度，影响调度公平性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阈值越大，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减小（长请求能更快完成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TPOT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增加（长请求霸占资源，解码延迟上升）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8EC9C3-620A-7680-181C-CD79F976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5" y="3059843"/>
            <a:ext cx="5549900" cy="3390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8D8BCC-149C-4D9F-F036-313E96F2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0" y="3021743"/>
            <a:ext cx="5549900" cy="3429000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352C9D5-D3E3-9132-FB3E-385D27D98192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F40B3B-383C-7644-3F45-79DB7276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72589D80-C933-D385-0B0E-E440214C3F85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CCB8314-4E07-2CB2-72B0-2953C69838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C13D99-0062-963C-74AB-1F82955736FA}"/>
              </a:ext>
            </a:extLst>
          </p:cNvPr>
          <p:cNvSpPr txBox="1"/>
          <p:nvPr/>
        </p:nvSpPr>
        <p:spPr>
          <a:xfrm>
            <a:off x="233125" y="1110745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对比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D8EBB-644B-069D-7F55-DB39A0FB6E0A}"/>
              </a:ext>
            </a:extLst>
          </p:cNvPr>
          <p:cNvSpPr txBox="1"/>
          <p:nvPr/>
        </p:nvSpPr>
        <p:spPr>
          <a:xfrm>
            <a:off x="566013" y="1778696"/>
            <a:ext cx="85908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调度顺序</a:t>
            </a:r>
            <a:endParaRPr kumimoji="1" lang="en-US" altLang="zh-CN" dirty="0"/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：先调度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队列，后调度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队列，按照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的策略调度</a:t>
            </a:r>
            <a:endParaRPr kumimoji="1" lang="en-US" altLang="zh-CN" dirty="0"/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：先合并上一次调度的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，然后从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调度</a:t>
            </a:r>
            <a:r>
              <a:rPr kumimoji="1" lang="en-US" altLang="zh-CN" dirty="0"/>
              <a:t>req</a:t>
            </a:r>
            <a:r>
              <a:rPr kumimoji="1" lang="zh-CN" altLang="en-US" dirty="0"/>
              <a:t>做</a:t>
            </a:r>
            <a:r>
              <a:rPr kumimoji="1" lang="en-US" altLang="zh-CN" dirty="0"/>
              <a:t>prefill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队列的排序策略比较丰富，有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种策略：</a:t>
            </a:r>
            <a:endParaRPr kumimoji="1" lang="en-US" altLang="zh-CN" dirty="0"/>
          </a:p>
          <a:p>
            <a:r>
              <a:rPr kumimoji="1" lang="en-US" altLang="zh-CN" dirty="0"/>
              <a:t>lpm</a:t>
            </a:r>
            <a:r>
              <a:rPr kumimoji="1" lang="zh-CN" altLang="en-US" dirty="0"/>
              <a:t>（最长</a:t>
            </a:r>
            <a:r>
              <a:rPr kumimoji="1" lang="en-US" altLang="zh-CN" dirty="0"/>
              <a:t>prefix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</a:t>
            </a:r>
            <a:r>
              <a:rPr kumimoji="1" lang="zh-CN" altLang="en-US" dirty="0"/>
              <a:t>优先）、</a:t>
            </a:r>
            <a:r>
              <a:rPr kumimoji="1" lang="en-US" altLang="zh-CN" dirty="0" err="1"/>
              <a:t>dfs</a:t>
            </a:r>
            <a:r>
              <a:rPr kumimoji="1" lang="en-US" altLang="zh-CN" dirty="0"/>
              <a:t>-weight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lof</a:t>
            </a:r>
            <a:r>
              <a:rPr kumimoji="1" lang="zh-CN" altLang="en-US" dirty="0"/>
              <a:t>（最长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优先）、</a:t>
            </a:r>
            <a:r>
              <a:rPr kumimoji="1" lang="en-US" altLang="zh-CN" dirty="0"/>
              <a:t>random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35ED4-425A-65E4-6283-80CC2030F318}"/>
              </a:ext>
            </a:extLst>
          </p:cNvPr>
          <p:cNvSpPr txBox="1"/>
          <p:nvPr/>
        </p:nvSpPr>
        <p:spPr>
          <a:xfrm>
            <a:off x="566012" y="3349856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抢占策略</a:t>
            </a:r>
            <a:endParaRPr kumimoji="1" lang="en-US" altLang="zh-CN" dirty="0"/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：两种策略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Fcfs</a:t>
            </a:r>
            <a:r>
              <a:rPr kumimoji="1" lang="zh-CN" altLang="en-US" dirty="0"/>
              <a:t>：先抢占最晚到来的</a:t>
            </a:r>
            <a:r>
              <a:rPr kumimoji="1" lang="en-US" altLang="zh-CN" dirty="0"/>
              <a:t>request</a:t>
            </a:r>
          </a:p>
          <a:p>
            <a:r>
              <a:rPr kumimoji="1" lang="en-US" altLang="zh-CN" dirty="0"/>
              <a:t>	priority</a:t>
            </a:r>
            <a:r>
              <a:rPr kumimoji="1" lang="zh-CN" altLang="en-US" dirty="0"/>
              <a:t>：抢占优先级最低的</a:t>
            </a:r>
            <a:r>
              <a:rPr kumimoji="1" lang="en-US" altLang="zh-CN" dirty="0"/>
              <a:t>request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</a:t>
            </a:r>
            <a:r>
              <a:rPr lang="zh-CN" altLang="en-US" dirty="0"/>
              <a:t>对</a:t>
            </a:r>
            <a:r>
              <a:rPr lang="en" altLang="zh-CN" dirty="0" err="1"/>
              <a:t>running_batch</a:t>
            </a:r>
            <a:r>
              <a:rPr lang="zh-CN" altLang="en-US" dirty="0"/>
              <a:t>的</a:t>
            </a:r>
            <a:r>
              <a:rPr lang="en" altLang="zh-CN" dirty="0"/>
              <a:t>request</a:t>
            </a:r>
            <a:r>
              <a:rPr lang="zh-CN" altLang="en-US" dirty="0"/>
              <a:t>排序，</a:t>
            </a:r>
            <a:r>
              <a:rPr lang="en" altLang="zh-CN" dirty="0" err="1"/>
              <a:t>output_ids</a:t>
            </a:r>
            <a:r>
              <a:rPr lang="zh-CN" altLang="en-US" dirty="0"/>
              <a:t>的长度越长越靠前，</a:t>
            </a:r>
            <a:endParaRPr lang="en-US" altLang="zh-CN" dirty="0"/>
          </a:p>
          <a:p>
            <a:r>
              <a:rPr lang="en" altLang="zh-CN" dirty="0" err="1"/>
              <a:t>origin_input_ids</a:t>
            </a:r>
            <a:r>
              <a:rPr lang="zh-CN" altLang="en-US" dirty="0"/>
              <a:t>的长度越短越靠前，每次从</a:t>
            </a:r>
            <a:r>
              <a:rPr lang="en" altLang="zh-CN" dirty="0"/>
              <a:t>list</a:t>
            </a:r>
            <a:r>
              <a:rPr lang="zh-CN" altLang="en-US" dirty="0"/>
              <a:t>末尾抢占</a:t>
            </a:r>
            <a:r>
              <a:rPr lang="en" altLang="zh-CN" dirty="0"/>
              <a:t>request</a:t>
            </a:r>
            <a:r>
              <a:rPr lang="zh-CN" altLang="en" dirty="0"/>
              <a:t>。</a:t>
            </a:r>
          </a:p>
          <a:p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B51BF-6D1F-7819-9BF5-4F1022117849}"/>
              </a:ext>
            </a:extLst>
          </p:cNvPr>
          <p:cNvSpPr txBox="1"/>
          <p:nvPr/>
        </p:nvSpPr>
        <p:spPr>
          <a:xfrm>
            <a:off x="566012" y="5230447"/>
            <a:ext cx="559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reuse</a:t>
            </a:r>
          </a:p>
          <a:p>
            <a:r>
              <a:rPr kumimoji="1" lang="en-US" altLang="zh-CN" dirty="0" err="1"/>
              <a:t>Vllm</a:t>
            </a:r>
            <a:r>
              <a:rPr kumimoji="1" lang="zh-CN" altLang="en-US" dirty="0"/>
              <a:t>：用前缀哈希进行匹配，用双向链表维护空</a:t>
            </a:r>
            <a:r>
              <a:rPr kumimoji="1" lang="en-US" altLang="zh-CN" dirty="0"/>
              <a:t>block</a:t>
            </a:r>
          </a:p>
          <a:p>
            <a:r>
              <a:rPr kumimoji="1" lang="en-US" altLang="zh-CN" dirty="0" err="1"/>
              <a:t>Sglang</a:t>
            </a:r>
            <a:r>
              <a:rPr kumimoji="1" lang="zh-CN" altLang="en-US" dirty="0"/>
              <a:t>：用</a:t>
            </a:r>
            <a:r>
              <a:rPr kumimoji="1" lang="en-US" altLang="zh-CN" dirty="0"/>
              <a:t>radix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进行前缀匹配，用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维护空</a:t>
            </a:r>
            <a:r>
              <a:rPr kumimoji="1" lang="en-US" altLang="zh-CN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652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BEF535-B02F-8F6D-BCB6-A9E0AF3E3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92043D84-BF32-7D17-B83E-BA135A98195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核心问题攻坚与实践探索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F854A1-4C0D-CCC3-A066-852D7E9898B2}"/>
              </a:ext>
            </a:extLst>
          </p:cNvPr>
          <p:cNvSpPr txBox="1"/>
          <p:nvPr/>
        </p:nvSpPr>
        <p:spPr>
          <a:xfrm>
            <a:off x="398529" y="1773732"/>
            <a:ext cx="1111215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调度机制异常问题排查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问题描述：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Max_query_len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异常现象及影响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原因分析：结合调度机制原理，排查异常产生的关键节点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解决方案：针对问题提出的临时规避方法或优化思路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F99C5C0-C367-FED7-B811-450ADB375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5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30D0-5391-F9CA-8346-74F306F4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4188D76D-F602-32F6-A98A-C687CEC2793A}"/>
              </a:ext>
            </a:extLst>
          </p:cNvPr>
          <p:cNvSpPr/>
          <p:nvPr/>
        </p:nvSpPr>
        <p:spPr>
          <a:xfrm>
            <a:off x="398529" y="2400721"/>
            <a:ext cx="4901184" cy="17517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38448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F41EE15-89C2-AA66-70D4-F1F5E92203E8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43D689-6A2C-085A-1B74-A60B64A341A6}"/>
              </a:ext>
            </a:extLst>
          </p:cNvPr>
          <p:cNvSpPr txBox="1"/>
          <p:nvPr/>
        </p:nvSpPr>
        <p:spPr>
          <a:xfrm>
            <a:off x="633807" y="2552786"/>
            <a:ext cx="4758687" cy="12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问题现象：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部分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出现异常大的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（即在一个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内单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query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调度的最大的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数）：输入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长度只有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140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～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260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，但显示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3831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，远远超过了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E14F625-A16F-CC85-9A06-BC270E58A9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53004-A2FB-E4DB-0328-6811FF43B9A6}"/>
              </a:ext>
            </a:extLst>
          </p:cNvPr>
          <p:cNvSpPr txBox="1"/>
          <p:nvPr/>
        </p:nvSpPr>
        <p:spPr>
          <a:xfrm>
            <a:off x="5786811" y="3779365"/>
            <a:ext cx="6096000" cy="282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锁定异常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数的请求来源：异常偏大的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数来源于“抢占后恢复的请求（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）”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分析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计算逻辑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num_new_tokens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=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request.num_tokens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-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num_computed_tokens</a:t>
            </a:r>
            <a:endParaRPr lang="en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request.num_tokens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当前请求的总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self.num_prompt_tokens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+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len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(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self.output_token_ids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)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；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num_computed_tokens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当前请求在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中可复用的前缀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 。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由此可推导：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 req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在当前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数，本质取决于 “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未命中的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长度”。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2BA78-F1A4-4C11-9DD1-89F5CE0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68" y="2673057"/>
            <a:ext cx="4084908" cy="120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D15C7-2551-032F-435C-67622C8F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16" y="1151927"/>
            <a:ext cx="7772400" cy="9188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26133A-8B26-832B-4E42-3BDCAD1C71E4}"/>
              </a:ext>
            </a:extLst>
          </p:cNvPr>
          <p:cNvSpPr txBox="1"/>
          <p:nvPr/>
        </p:nvSpPr>
        <p:spPr>
          <a:xfrm>
            <a:off x="398529" y="4425696"/>
            <a:ext cx="4901184" cy="153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问题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debug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与分析过程：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indent="-3429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定位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的来源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的格式为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{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req_id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: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本次调度的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的实际值，正是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字典中所有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value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的最大值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0131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A87F-5B8C-93AF-A924-EF583ADD7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1F4005D-A86E-0FE6-BC89-1FA34987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4" y="1568962"/>
            <a:ext cx="6536710" cy="2375592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19B23D7D-40E8-F7EE-D425-C69FADDD9100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20C3C8-9B9F-DC8B-AF45-8E7D3B0E081E}"/>
              </a:ext>
            </a:extLst>
          </p:cNvPr>
          <p:cNvSpPr txBox="1"/>
          <p:nvPr/>
        </p:nvSpPr>
        <p:spPr>
          <a:xfrm>
            <a:off x="398529" y="1773732"/>
            <a:ext cx="4758687" cy="98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发生抢占的原因：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直接原因：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分配不足触发抢占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根本原因：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550218-CA0E-5E46-8E3C-4F3EC25B7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148106-24E0-788D-520A-0534A3E9F595}"/>
              </a:ext>
            </a:extLst>
          </p:cNvPr>
          <p:cNvSpPr txBox="1"/>
          <p:nvPr/>
        </p:nvSpPr>
        <p:spPr>
          <a:xfrm>
            <a:off x="233125" y="1110745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出现抢占的原因分析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45E3FE-84A8-8CAF-EF80-93FF9C0A6C53}"/>
              </a:ext>
            </a:extLst>
          </p:cNvPr>
          <p:cNvSpPr txBox="1"/>
          <p:nvPr/>
        </p:nvSpPr>
        <p:spPr>
          <a:xfrm>
            <a:off x="398528" y="3081191"/>
            <a:ext cx="4758687" cy="12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为什么恢复请求时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没有全命中？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替换机制：请求被抢占后，其占有的引用数减一，如果之后有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allocate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行为，可能会将请求所在的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block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驱逐，并分配出去。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当内存紧张时，块驱逐行为频繁发生，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命中降低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3191F1-9CED-DA0F-26B5-407DC62D93A9}"/>
              </a:ext>
            </a:extLst>
          </p:cNvPr>
          <p:cNvSpPr txBox="1"/>
          <p:nvPr/>
        </p:nvSpPr>
        <p:spPr>
          <a:xfrm>
            <a:off x="398527" y="4665649"/>
            <a:ext cx="4758687" cy="18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调度过程分解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前期：分配速率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释放速率，空闲块数持续减少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中期：资源紧张，发生抢占（中间部分的后半段由于有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完成并释放资源，原先被抢占的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resume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，重新占用资源，因此资源仍然紧张）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后期：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陆续完成并释放资源，空闲块变多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81B31A1-2266-AC73-5584-B297EC83E0B1}"/>
              </a:ext>
            </a:extLst>
          </p:cNvPr>
          <p:cNvSpPr/>
          <p:nvPr/>
        </p:nvSpPr>
        <p:spPr>
          <a:xfrm>
            <a:off x="9440330" y="3276600"/>
            <a:ext cx="999745" cy="5394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F699F0-8BF3-74E2-8857-ED4852A92770}"/>
              </a:ext>
            </a:extLst>
          </p:cNvPr>
          <p:cNvCxnSpPr/>
          <p:nvPr/>
        </p:nvCxnSpPr>
        <p:spPr>
          <a:xfrm>
            <a:off x="7559040" y="1110745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D817BD4-B9D9-60EF-8A30-F627870025B9}"/>
              </a:ext>
            </a:extLst>
          </p:cNvPr>
          <p:cNvCxnSpPr/>
          <p:nvPr/>
        </p:nvCxnSpPr>
        <p:spPr>
          <a:xfrm>
            <a:off x="10436631" y="1094532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51899219-5C71-DBDE-D599-FAA16359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4" y="4135540"/>
            <a:ext cx="6798076" cy="2503687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D7B4DE1-AEB8-E83C-844A-751EB2E05C4C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F746-1891-87D3-EA8B-70203671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9B8EAA92-0E8C-1F1A-1C3C-C559BB98BE0A}"/>
              </a:ext>
            </a:extLst>
          </p:cNvPr>
          <p:cNvSpPr/>
          <p:nvPr/>
        </p:nvSpPr>
        <p:spPr>
          <a:xfrm>
            <a:off x="1070356" y="4946153"/>
            <a:ext cx="1999488" cy="7006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9571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AB5C8C5-D6C6-FD39-384D-D603450B59EA}"/>
              </a:ext>
            </a:extLst>
          </p:cNvPr>
          <p:cNvSpPr/>
          <p:nvPr/>
        </p:nvSpPr>
        <p:spPr>
          <a:xfrm>
            <a:off x="1070356" y="2617063"/>
            <a:ext cx="1999488" cy="7006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9571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B07398A4-8765-1173-1CF9-FDAABDB93D3D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B6329C-C924-B6C6-6E6E-54D0C4B11964}"/>
              </a:ext>
            </a:extLst>
          </p:cNvPr>
          <p:cNvSpPr txBox="1"/>
          <p:nvPr/>
        </p:nvSpPr>
        <p:spPr>
          <a:xfrm>
            <a:off x="418146" y="1561537"/>
            <a:ext cx="7782300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其他场景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459B94-7740-181E-D33E-425CEC746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11440" y="31912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95CC-C52D-F1A1-1ABE-FA5407ACAC2A}"/>
              </a:ext>
            </a:extLst>
          </p:cNvPr>
          <p:cNvSpPr txBox="1"/>
          <p:nvPr/>
        </p:nvSpPr>
        <p:spPr>
          <a:xfrm>
            <a:off x="233125" y="111074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其他场景的抢占现象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3B947-AD35-827C-DB1A-5B975D26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90" y="1794985"/>
            <a:ext cx="6945884" cy="2413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CEC30-6A60-A8A7-2834-E5CC2F67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90" y="4208207"/>
            <a:ext cx="6945884" cy="24132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FDDAC1-C622-3A6A-5C9E-59104A7EC2F3}"/>
              </a:ext>
            </a:extLst>
          </p:cNvPr>
          <p:cNvSpPr txBox="1"/>
          <p:nvPr/>
        </p:nvSpPr>
        <p:spPr>
          <a:xfrm>
            <a:off x="1331757" y="27821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长输入 短输出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EF8F79-346F-894C-663F-272B2D8770BD}"/>
              </a:ext>
            </a:extLst>
          </p:cNvPr>
          <p:cNvSpPr txBox="1"/>
          <p:nvPr/>
        </p:nvSpPr>
        <p:spPr>
          <a:xfrm>
            <a:off x="1366590" y="511179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长输入 长输出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EC73470-378E-2FDB-4530-CBEC2A88B7BE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564EBA-7CC5-C8DC-CAA1-AC177E8A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E255E07-64C5-A823-910A-6544985A15A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F7DC82-2CDD-3347-9A8B-E615E132D043}"/>
              </a:ext>
            </a:extLst>
          </p:cNvPr>
          <p:cNvSpPr txBox="1"/>
          <p:nvPr/>
        </p:nvSpPr>
        <p:spPr>
          <a:xfrm>
            <a:off x="398529" y="1773732"/>
            <a:ext cx="11112154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优化目标与思路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现有调度器存在的痛点分析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优化方向的具体确立依据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具体改进方案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抢占顺序修改：原来顺序的弊端、新顺序设计逻辑及优势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队列调度顺序修改：队列调度原逻辑、新顺序设计及预期效果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实验分析及效果验证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实验环境与测试用例说明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改进前后的性能数据对比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改进方案的有效性结论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63F400E-7596-EF80-40C0-E8590957A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9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0" y="1102966"/>
            <a:ext cx="12191999" cy="754053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答辩流程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/>
              <a:t>整体内容</a:t>
            </a:r>
            <a:r>
              <a:rPr lang="en-US" altLang="zh-CN" sz="1600" dirty="0"/>
              <a:t>30-40</a:t>
            </a:r>
            <a:r>
              <a:rPr lang="zh-CN" altLang="en-US" sz="1600" dirty="0"/>
              <a:t>分钟</a:t>
            </a:r>
            <a:endParaRPr sz="1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14012"/>
              </p:ext>
            </p:extLst>
          </p:nvPr>
        </p:nvGraphicFramePr>
        <p:xfrm>
          <a:off x="1112208" y="2594205"/>
          <a:ext cx="9967583" cy="356568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36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0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议程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时长（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min）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主要内容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答辩介绍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HR</a:t>
                      </a: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介绍流程及现场人员（答辩同学、主管、师兄）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答辩总结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陈述实习目标（任务目标</a:t>
                      </a:r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</a:t>
                      </a:r>
                      <a:r>
                        <a:rPr lang="zh-CN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成长目标）及完成结果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2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反馈建议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主管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师兄就实习期表现和答辩表现给予反馈，并给出未来成长建议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69E1-E487-5B8C-3107-0E39F26B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D4535-A4A6-E736-2D01-6C7FEE22CCC3}"/>
              </a:ext>
            </a:extLst>
          </p:cNvPr>
          <p:cNvSpPr txBox="1"/>
          <p:nvPr/>
        </p:nvSpPr>
        <p:spPr>
          <a:xfrm>
            <a:off x="539923" y="1252410"/>
            <a:ext cx="11112154" cy="4353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优化目标与思路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痛点分析：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现有的调度器在处理长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output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或长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input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时，抢占严重，且调度策略单一（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fcfs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/priority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），没考虑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命中情况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优化方向：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重新安排调度顺序，增加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reuse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，通过减少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占用来减少抢占的次数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//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抢占发生时，通过抢占更合适的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来降低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resume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带来的开销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具体改进方案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修改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队列的调度顺序，将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队列的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排序：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第一排序依据：计算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在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中命中的长度，优先调度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命中长的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第二排序依据：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命中长度相同时，先调度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input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长度短的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设计随机数据集的共享前缀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99B264-40E8-90EC-0D80-3CC79CCD4B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663172B-207F-AD6D-C366-D1E23AE14D4D}"/>
              </a:ext>
            </a:extLst>
          </p:cNvPr>
          <p:cNvSpPr txBox="1"/>
          <p:nvPr/>
        </p:nvSpPr>
        <p:spPr>
          <a:xfrm>
            <a:off x="4293289" y="397673"/>
            <a:ext cx="36054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486C87-BE5F-AFDD-F2DC-0120C605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62389"/>
              </p:ext>
            </p:extLst>
          </p:nvPr>
        </p:nvGraphicFramePr>
        <p:xfrm>
          <a:off x="3484880" y="5266695"/>
          <a:ext cx="522224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424">
                  <a:extLst>
                    <a:ext uri="{9D8B030D-6E8A-4147-A177-3AD203B41FA5}">
                      <a16:colId xmlns:a16="http://schemas.microsoft.com/office/drawing/2014/main" val="3417682469"/>
                    </a:ext>
                  </a:extLst>
                </a:gridCol>
                <a:gridCol w="2718816">
                  <a:extLst>
                    <a:ext uri="{9D8B030D-6E8A-4147-A177-3AD203B41FA5}">
                      <a16:colId xmlns:a16="http://schemas.microsoft.com/office/drawing/2014/main" val="1437893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7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prefix-glossary-size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前缀词汇表大小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70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prefix-sharing-strength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使用词汇表中前缀的概率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min-prefix-tokens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词汇表中单词长度下界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49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max-prefix-tokens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词汇表中单词长度上界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73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73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0AA2-8BB7-63A6-FFD7-3716FD6C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012C01-A677-67B7-061C-378D98591474}"/>
              </a:ext>
            </a:extLst>
          </p:cNvPr>
          <p:cNvSpPr txBox="1"/>
          <p:nvPr/>
        </p:nvSpPr>
        <p:spPr>
          <a:xfrm>
            <a:off x="692323" y="3963335"/>
            <a:ext cx="11112154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实验一：长输入 短输出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A7E4AE9-9D33-6173-5BC9-05146A9A1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DEB803C-54D2-A9D3-24B0-5B1675063D35}"/>
              </a:ext>
            </a:extLst>
          </p:cNvPr>
          <p:cNvSpPr txBox="1"/>
          <p:nvPr/>
        </p:nvSpPr>
        <p:spPr>
          <a:xfrm>
            <a:off x="4293289" y="397673"/>
            <a:ext cx="36054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9BFF2-D857-76A9-C6BC-491B5003B550}"/>
              </a:ext>
            </a:extLst>
          </p:cNvPr>
          <p:cNvSpPr txBox="1"/>
          <p:nvPr/>
        </p:nvSpPr>
        <p:spPr>
          <a:xfrm>
            <a:off x="692323" y="1548180"/>
            <a:ext cx="11112154" cy="12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4.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实验分析及效果验证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版本：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v0.9.2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模型参数：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Qwen3-30B-A3B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参数设置：</a:t>
            </a:r>
            <a:endParaRPr lang="zh-CN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AD50372-72FF-9915-C808-B1555A264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841381"/>
              </p:ext>
            </p:extLst>
          </p:nvPr>
        </p:nvGraphicFramePr>
        <p:xfrm>
          <a:off x="526288" y="4584130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DA48E5B-C20F-448D-3B59-99513EEF9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516915"/>
              </p:ext>
            </p:extLst>
          </p:nvPr>
        </p:nvGraphicFramePr>
        <p:xfrm>
          <a:off x="3080977" y="4584130"/>
          <a:ext cx="8723500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199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441277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P90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440.22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8,534.52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28,256.82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65.81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472.36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9,157.63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24,226.99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68.23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D4ADD0-D61E-ED18-8E4B-F367BD84C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12757"/>
              </p:ext>
            </p:extLst>
          </p:nvPr>
        </p:nvGraphicFramePr>
        <p:xfrm>
          <a:off x="1586992" y="2606040"/>
          <a:ext cx="576478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448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3450336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prefix-glossary-size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40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prefix-sharing-strength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1.0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所有</a:t>
                      </a:r>
                      <a:r>
                        <a:rPr lang="en-US" altLang="zh-CN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req</a:t>
                      </a:r>
                      <a:r>
                        <a:rPr lang="zh-CN" altLang="en-US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的前缀都从词汇表随机选择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num-prompts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100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57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8479-2C80-CB3A-151B-12C1930A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B7BE58-933F-17AF-9F7F-E0156FF3776E}"/>
              </a:ext>
            </a:extLst>
          </p:cNvPr>
          <p:cNvSpPr txBox="1"/>
          <p:nvPr/>
        </p:nvSpPr>
        <p:spPr>
          <a:xfrm>
            <a:off x="704515" y="1297464"/>
            <a:ext cx="11112154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实验二：长输入 长输出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D39048-BB02-F36E-7688-E1F496DF7C73}"/>
              </a:ext>
            </a:extLst>
          </p:cNvPr>
          <p:cNvSpPr txBox="1"/>
          <p:nvPr/>
        </p:nvSpPr>
        <p:spPr>
          <a:xfrm>
            <a:off x="4293289" y="397673"/>
            <a:ext cx="36054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调度器优化方案与实践</a:t>
            </a:r>
            <a:endParaRPr sz="27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3CAE911-64E1-E35A-2D8F-FFCC8106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45648"/>
              </p:ext>
            </p:extLst>
          </p:nvPr>
        </p:nvGraphicFramePr>
        <p:xfrm>
          <a:off x="526288" y="1865314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F872789-5176-A716-40C0-089729D499E9}"/>
              </a:ext>
            </a:extLst>
          </p:cNvPr>
          <p:cNvSpPr txBox="1"/>
          <p:nvPr/>
        </p:nvSpPr>
        <p:spPr>
          <a:xfrm>
            <a:off x="704515" y="3915788"/>
            <a:ext cx="11112154" cy="78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实验三：短输入 长输出（前缀也设置为短）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此时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reuse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的程度对吞吐量影响不大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2E560B0-A042-67A7-AE13-30A57515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84842"/>
              </p:ext>
            </p:extLst>
          </p:nvPr>
        </p:nvGraphicFramePr>
        <p:xfrm>
          <a:off x="526288" y="4824337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1494B8E-5197-27D1-ECBD-75694B5C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4027"/>
              </p:ext>
            </p:extLst>
          </p:nvPr>
        </p:nvGraphicFramePr>
        <p:xfrm>
          <a:off x="3093169" y="1865314"/>
          <a:ext cx="8723500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199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441277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P90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575.02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1,608.40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198,558.65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36.72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651.44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1,822.16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154,112.31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46.97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7D085B5-C0A7-DD34-CE5D-BBD659AB8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639136"/>
              </p:ext>
            </p:extLst>
          </p:nvPr>
        </p:nvGraphicFramePr>
        <p:xfrm>
          <a:off x="3093169" y="4824337"/>
          <a:ext cx="8723500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199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441277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P90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1,343.63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1,580.45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1,488.62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66.43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1,336.87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1,572.50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1,467.03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65.33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38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BFE-056A-9782-50D1-496BBFEF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0471157B-D1CF-74B9-261F-28E9FEC8F13B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实习总结及个人成长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5C7F21-2C5D-67E4-F618-2DEE96DB3947}"/>
              </a:ext>
            </a:extLst>
          </p:cNvPr>
          <p:cNvSpPr txBox="1"/>
          <p:nvPr/>
        </p:nvSpPr>
        <p:spPr>
          <a:xfrm>
            <a:off x="398529" y="1773732"/>
            <a:ext cx="11112154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技术成长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学会了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框架的调度算法，通过输出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等方式理解代码细节问题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能够更好的使用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工具进行性能分析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能够独立验证和测试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中的抢占细节，并分析其原因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针对现有方法的不足之处进行优化，通过反复实验得出有效的优化方法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个人收获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定期总结和记录，有助于梳理工作思路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“源码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-log-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博客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社区资源”结合，提高学习效率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分享与写作：应站在受众角度撰写文档，合理安排详略和顺序，而非只罗列技术点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C857EC-5E38-60CD-20FA-51720BC59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472802" y="1106876"/>
            <a:ext cx="4547399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sz="2700" dirty="0"/>
              <a:t>实习过程中的</a:t>
            </a:r>
            <a:r>
              <a:rPr lang="zh-CN" altLang="en-US" sz="2700" dirty="0"/>
              <a:t>个人</a:t>
            </a:r>
            <a:r>
              <a:rPr lang="en-US" sz="2700" dirty="0"/>
              <a:t>感受和建议</a:t>
            </a:r>
            <a:endParaRPr sz="27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528" y="1614707"/>
            <a:ext cx="1139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真实表述在实习过程中的感受，以及给团队的建议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1page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913674" y="1638300"/>
            <a:ext cx="2303780" cy="430887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>
            <a:lvl1pPr defTabSz="457200">
              <a:defRPr sz="4400" b="1">
                <a:solidFill>
                  <a:srgbClr val="37373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2200"/>
              <a:t>字体规范</a:t>
            </a:r>
          </a:p>
        </p:txBody>
      </p:sp>
      <p:sp>
        <p:nvSpPr>
          <p:cNvPr id="27" name="Rectangle 2"/>
          <p:cNvSpPr txBox="1"/>
          <p:nvPr/>
        </p:nvSpPr>
        <p:spPr>
          <a:xfrm>
            <a:off x="913674" y="2242145"/>
            <a:ext cx="4615180" cy="2577180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 err="1"/>
              <a:t>中文</a:t>
            </a:r>
            <a:r>
              <a:rPr sz="1700" dirty="0" err="1">
                <a:solidFill>
                  <a:srgbClr val="373737"/>
                </a:solidFill>
              </a:rPr>
              <a:t>字体：微软雅黑</a:t>
            </a:r>
            <a:r>
              <a:rPr sz="1700" dirty="0">
                <a:solidFill>
                  <a:srgbClr val="373737"/>
                </a:solidFill>
              </a:rPr>
              <a:t> （</a:t>
            </a:r>
            <a:r>
              <a:rPr sz="1700" dirty="0" err="1">
                <a:solidFill>
                  <a:srgbClr val="373737"/>
                </a:solidFill>
              </a:rPr>
              <a:t>内部汇报可使用楷体</a:t>
            </a:r>
            <a:r>
              <a:rPr sz="1700" dirty="0">
                <a:solidFill>
                  <a:srgbClr val="373737"/>
                </a:solidFill>
              </a:rPr>
              <a:t>） 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 err="1"/>
              <a:t>英文</a:t>
            </a:r>
            <a:r>
              <a:rPr sz="1700" dirty="0" err="1">
                <a:solidFill>
                  <a:srgbClr val="373737"/>
                </a:solidFill>
              </a:rPr>
              <a:t>字体：Aril</a:t>
            </a:r>
            <a:endParaRPr sz="1700" dirty="0">
              <a:solidFill>
                <a:srgbClr val="373D41"/>
              </a:solidFill>
              <a:latin typeface="FZLanTingHei-L-GBK"/>
              <a:ea typeface="FZLanTingHei-L-GBK"/>
              <a:cs typeface="FZLanTingHei-L-GBK"/>
              <a:sym typeface="FZLanTingHei-L-GBK"/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52525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D41"/>
              </a:solidFill>
              <a:latin typeface="FZLanTingHei-L-GBK"/>
              <a:ea typeface="FZLanTingHei-L-GBK"/>
              <a:cs typeface="FZLanTingHei-L-GBK"/>
              <a:sym typeface="FZLanTingHei-L-GBK"/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大标题：</a:t>
            </a:r>
            <a:r>
              <a:rPr sz="1700" dirty="0">
                <a:solidFill>
                  <a:srgbClr val="373737"/>
                </a:solidFill>
              </a:rPr>
              <a:t>54磅 </a:t>
            </a:r>
            <a:r>
              <a:rPr sz="1700" dirty="0" err="1">
                <a:solidFill>
                  <a:srgbClr val="373737"/>
                </a:solidFill>
              </a:rPr>
              <a:t>加粗</a:t>
            </a:r>
            <a:r>
              <a:rPr sz="1700" dirty="0">
                <a:solidFill>
                  <a:srgbClr val="373737"/>
                </a:solidFill>
              </a:rPr>
              <a:t> </a:t>
            </a:r>
            <a:r>
              <a:rPr sz="1700" dirty="0"/>
              <a:t>副标题：</a:t>
            </a:r>
            <a:r>
              <a:rPr sz="1700" dirty="0">
                <a:solidFill>
                  <a:srgbClr val="373737"/>
                </a:solidFill>
              </a:rPr>
              <a:t>32磅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737"/>
              </a:solidFill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内容文字：</a:t>
            </a:r>
            <a:r>
              <a:rPr sz="1700" dirty="0">
                <a:solidFill>
                  <a:srgbClr val="373737"/>
                </a:solidFill>
              </a:rPr>
              <a:t>24磅 </a:t>
            </a:r>
            <a:r>
              <a:rPr sz="1700" dirty="0" err="1">
                <a:solidFill>
                  <a:srgbClr val="373737"/>
                </a:solidFill>
              </a:rPr>
              <a:t>普通</a:t>
            </a:r>
            <a:r>
              <a:rPr sz="1700" dirty="0">
                <a:solidFill>
                  <a:srgbClr val="373737"/>
                </a:solidFill>
              </a:rPr>
              <a:t>， 1.5倍行距 </a:t>
            </a:r>
          </a:p>
          <a:p>
            <a:pPr defTabSz="228600">
              <a:lnSpc>
                <a:spcPct val="120000"/>
              </a:lnSpc>
              <a:defRPr sz="3400" spc="68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700" dirty="0">
              <a:solidFill>
                <a:srgbClr val="373737"/>
              </a:solidFill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FF6A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700" dirty="0"/>
              <a:t>重点强调：</a:t>
            </a:r>
            <a:r>
              <a:rPr sz="1700" dirty="0">
                <a:solidFill>
                  <a:srgbClr val="373737"/>
                </a:solidFill>
              </a:rPr>
              <a:t>28磅加粗 + </a:t>
            </a:r>
            <a:r>
              <a:rPr sz="1700" dirty="0" err="1">
                <a:solidFill>
                  <a:srgbClr val="373737"/>
                </a:solidFill>
              </a:rPr>
              <a:t>红色</a:t>
            </a:r>
            <a:endParaRPr sz="1700" dirty="0">
              <a:solidFill>
                <a:srgbClr val="373737"/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539774" y="1574800"/>
            <a:ext cx="2303780" cy="430887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>
            <a:lvl1pPr defTabSz="457200">
              <a:defRPr sz="4400" b="1">
                <a:solidFill>
                  <a:srgbClr val="37373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2200" dirty="0" err="1"/>
              <a:t>演示参考</a:t>
            </a:r>
            <a:endParaRPr sz="2200" dirty="0"/>
          </a:p>
        </p:txBody>
      </p:sp>
      <p:sp>
        <p:nvSpPr>
          <p:cNvPr id="29" name="Rectangle 4"/>
          <p:cNvSpPr txBox="1"/>
          <p:nvPr/>
        </p:nvSpPr>
        <p:spPr>
          <a:xfrm>
            <a:off x="6539774" y="2242145"/>
            <a:ext cx="4431983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00" dirty="0"/>
              <a:t>大标题，微软雅黑-54磅加粗</a:t>
            </a:r>
          </a:p>
        </p:txBody>
      </p:sp>
      <p:sp>
        <p:nvSpPr>
          <p:cNvPr id="30" name="矩形 7"/>
          <p:cNvSpPr txBox="1"/>
          <p:nvPr/>
        </p:nvSpPr>
        <p:spPr>
          <a:xfrm>
            <a:off x="6568155" y="2840241"/>
            <a:ext cx="2631811" cy="338554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32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 err="1"/>
              <a:t>副标题</a:t>
            </a:r>
            <a:r>
              <a:rPr sz="1600" dirty="0"/>
              <a:t> – 微软雅黑粗体32磅 </a:t>
            </a:r>
          </a:p>
        </p:txBody>
      </p:sp>
      <p:sp>
        <p:nvSpPr>
          <p:cNvPr id="31" name="矩形 7"/>
          <p:cNvSpPr txBox="1"/>
          <p:nvPr/>
        </p:nvSpPr>
        <p:spPr>
          <a:xfrm>
            <a:off x="6568155" y="3549201"/>
            <a:ext cx="4699572" cy="890693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50000"/>
              </a:lnSpc>
              <a:defRPr sz="24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这里是普通内容文字，微软雅黑普通24磅，1.5倍行距。普通内容文字，微软雅黑普通24磅。普通内容文字，微软雅黑普通24磅。普通内容文字，微软雅黑普通24磅。</a:t>
            </a:r>
          </a:p>
        </p:txBody>
      </p:sp>
      <p:sp>
        <p:nvSpPr>
          <p:cNvPr id="32" name="矩形 7"/>
          <p:cNvSpPr txBox="1"/>
          <p:nvPr/>
        </p:nvSpPr>
        <p:spPr>
          <a:xfrm>
            <a:off x="6568155" y="4759886"/>
            <a:ext cx="4699572" cy="700576"/>
          </a:xfrm>
          <a:prstGeom prst="rect">
            <a:avLst/>
          </a:prstGeom>
          <a:ln w="25400">
            <a:miter lim="400000"/>
          </a:ln>
        </p:spPr>
        <p:txBody>
          <a:bodyPr lIns="22860" rIns="22860">
            <a:spAutoFit/>
          </a:bodyPr>
          <a:lstStyle/>
          <a:p>
            <a:pPr defTabSz="228600">
              <a:lnSpc>
                <a:spcPct val="150000"/>
              </a:lnSpc>
              <a:defRPr sz="24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这里是普通内容文字，，微软雅黑普通24磅，1.5倍行距。</a:t>
            </a:r>
            <a:r>
              <a:rPr sz="1400" b="1">
                <a:solidFill>
                  <a:srgbClr val="FF6A00"/>
                </a:solidFill>
              </a:rPr>
              <a:t>强调文字橘红色加粗，</a:t>
            </a:r>
            <a:r>
              <a:rPr sz="1200"/>
              <a:t>普通内容文字。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36C7D4-71C0-4C4B-340A-ED45B1ADFE07}"/>
              </a:ext>
            </a:extLst>
          </p:cNvPr>
          <p:cNvSpPr txBox="1"/>
          <p:nvPr/>
        </p:nvSpPr>
        <p:spPr>
          <a:xfrm>
            <a:off x="3876261" y="2705725"/>
            <a:ext cx="4439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8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96FA29-E97C-A06F-2BB2-8EBBB8E6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03" y="2705725"/>
            <a:ext cx="504460" cy="504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>
            <a:extLst>
              <a:ext uri="{FF2B5EF4-FFF2-40B4-BE49-F238E27FC236}">
                <a16:creationId xmlns:a16="http://schemas.microsoft.com/office/drawing/2014/main" id="{E47F8C01-5BC9-67EC-DD22-A979F41F6F8A}"/>
              </a:ext>
            </a:extLst>
          </p:cNvPr>
          <p:cNvSpPr/>
          <p:nvPr/>
        </p:nvSpPr>
        <p:spPr>
          <a:xfrm>
            <a:off x="1192283" y="2432344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17708BA-E434-7BD2-5902-958A0172B4A1}"/>
              </a:ext>
            </a:extLst>
          </p:cNvPr>
          <p:cNvSpPr txBox="1"/>
          <p:nvPr/>
        </p:nvSpPr>
        <p:spPr>
          <a:xfrm>
            <a:off x="1256502" y="2447552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id-ID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1</a:t>
            </a: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3601BE91-4147-BAC6-1FCD-E0BC5C7E93A5}"/>
              </a:ext>
            </a:extLst>
          </p:cNvPr>
          <p:cNvSpPr/>
          <p:nvPr/>
        </p:nvSpPr>
        <p:spPr>
          <a:xfrm>
            <a:off x="1186435" y="376309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9FE05225-6968-6459-6B77-AD485D745353}"/>
              </a:ext>
            </a:extLst>
          </p:cNvPr>
          <p:cNvSpPr txBox="1"/>
          <p:nvPr/>
        </p:nvSpPr>
        <p:spPr>
          <a:xfrm>
            <a:off x="1236367" y="3778306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3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3CE60AF7-658A-2EE2-5D8D-DE46D9FABACC}"/>
              </a:ext>
            </a:extLst>
          </p:cNvPr>
          <p:cNvSpPr/>
          <p:nvPr/>
        </p:nvSpPr>
        <p:spPr>
          <a:xfrm>
            <a:off x="1181365" y="309981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E0FF9AB-9201-E891-2907-30D483E003AE}"/>
              </a:ext>
            </a:extLst>
          </p:cNvPr>
          <p:cNvSpPr txBox="1"/>
          <p:nvPr/>
        </p:nvSpPr>
        <p:spPr>
          <a:xfrm>
            <a:off x="1231297" y="3115027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2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5488F2D-2299-4131-84CC-1E2EBEA1D86E}"/>
              </a:ext>
            </a:extLst>
          </p:cNvPr>
          <p:cNvSpPr txBox="1"/>
          <p:nvPr/>
        </p:nvSpPr>
        <p:spPr>
          <a:xfrm>
            <a:off x="8645911" y="3094364"/>
            <a:ext cx="13606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添加照片</a:t>
            </a:r>
            <a:endParaRPr lang="en-US" sz="1200" b="1" dirty="0">
              <a:solidFill>
                <a:srgbClr val="FFFFFF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A78A0D-8705-0A87-EF06-92AB2BBB79FF}"/>
              </a:ext>
            </a:extLst>
          </p:cNvPr>
          <p:cNvSpPr/>
          <p:nvPr/>
        </p:nvSpPr>
        <p:spPr>
          <a:xfrm>
            <a:off x="1705960" y="3087001"/>
            <a:ext cx="4347814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我来自哪个学校：山东大学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755B37-FE02-B077-784C-C72E0DD5A21E}"/>
              </a:ext>
            </a:extLst>
          </p:cNvPr>
          <p:cNvSpPr/>
          <p:nvPr/>
        </p:nvSpPr>
        <p:spPr>
          <a:xfrm rot="588414">
            <a:off x="8148607" y="716355"/>
            <a:ext cx="2137215" cy="2754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6C99C9-186D-9685-6E95-587F3001D6B5}"/>
              </a:ext>
            </a:extLst>
          </p:cNvPr>
          <p:cNvSpPr/>
          <p:nvPr/>
        </p:nvSpPr>
        <p:spPr>
          <a:xfrm rot="588414">
            <a:off x="8269019" y="895175"/>
            <a:ext cx="2137215" cy="2754835"/>
          </a:xfrm>
          <a:prstGeom prst="rect">
            <a:avLst/>
          </a:prstGeom>
          <a:solidFill>
            <a:srgbClr val="C3EDE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4A3F26-0B50-CEA6-3868-C63FB32FEFC7}"/>
              </a:ext>
            </a:extLst>
          </p:cNvPr>
          <p:cNvSpPr/>
          <p:nvPr/>
        </p:nvSpPr>
        <p:spPr>
          <a:xfrm rot="588414">
            <a:off x="8210575" y="805658"/>
            <a:ext cx="2137215" cy="275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F1E9C-A227-F57C-9318-5F183C306376}"/>
              </a:ext>
            </a:extLst>
          </p:cNvPr>
          <p:cNvSpPr/>
          <p:nvPr/>
        </p:nvSpPr>
        <p:spPr>
          <a:xfrm>
            <a:off x="1705960" y="2465673"/>
            <a:ext cx="4267132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我是谁：马一凌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CFC6890-7471-7737-9F1D-3E071D0FF607}"/>
              </a:ext>
            </a:extLst>
          </p:cNvPr>
          <p:cNvSpPr txBox="1"/>
          <p:nvPr/>
        </p:nvSpPr>
        <p:spPr>
          <a:xfrm>
            <a:off x="372282" y="1133380"/>
            <a:ext cx="1431161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个人简介</a:t>
            </a:r>
            <a:endParaRPr sz="2700" dirty="0"/>
          </a:p>
        </p:txBody>
      </p:sp>
      <p:pic>
        <p:nvPicPr>
          <p:cNvPr id="15" name="图形 14" descr="男学生">
            <a:extLst>
              <a:ext uri="{FF2B5EF4-FFF2-40B4-BE49-F238E27FC236}">
                <a16:creationId xmlns:a16="http://schemas.microsoft.com/office/drawing/2014/main" id="{109FBE07-BF9B-DEA6-402A-7F346D62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3360">
            <a:off x="7983709" y="849384"/>
            <a:ext cx="2590945" cy="25909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F1CDD9-1B61-F498-DE8B-EB9AC5D37D7F}"/>
              </a:ext>
            </a:extLst>
          </p:cNvPr>
          <p:cNvSpPr txBox="1"/>
          <p:nvPr/>
        </p:nvSpPr>
        <p:spPr>
          <a:xfrm rot="550718">
            <a:off x="8345715" y="3094364"/>
            <a:ext cx="149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这里是照片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DFDDFDB-4F36-9685-D32A-EA56C300BA5E}"/>
              </a:ext>
            </a:extLst>
          </p:cNvPr>
          <p:cNvSpPr/>
          <p:nvPr/>
        </p:nvSpPr>
        <p:spPr>
          <a:xfrm>
            <a:off x="1181365" y="4447616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8588A6D-29D2-3533-0132-6FB41F226AFC}"/>
              </a:ext>
            </a:extLst>
          </p:cNvPr>
          <p:cNvSpPr txBox="1"/>
          <p:nvPr/>
        </p:nvSpPr>
        <p:spPr>
          <a:xfrm>
            <a:off x="1216783" y="4448309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4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1722C5-4E46-4AC6-BA43-30132FEA700D}"/>
              </a:ext>
            </a:extLst>
          </p:cNvPr>
          <p:cNvSpPr/>
          <p:nvPr/>
        </p:nvSpPr>
        <p:spPr>
          <a:xfrm>
            <a:off x="1692250" y="3740153"/>
            <a:ext cx="3884397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实习部门：数据中心软件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-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框架算法平台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A9F15C-9345-93D3-01D4-8F471AEA26AF}"/>
              </a:ext>
            </a:extLst>
          </p:cNvPr>
          <p:cNvSpPr/>
          <p:nvPr/>
        </p:nvSpPr>
        <p:spPr>
          <a:xfrm>
            <a:off x="1687180" y="4425129"/>
            <a:ext cx="2321469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实习时间：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6.23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–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9.12</a:t>
            </a:r>
          </a:p>
        </p:txBody>
      </p:sp>
    </p:spTree>
    <p:extLst>
      <p:ext uri="{BB962C8B-B14F-4D97-AF65-F5344CB8AC3E}">
        <p14:creationId xmlns:p14="http://schemas.microsoft.com/office/powerpoint/2010/main" val="85688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0" y="974354"/>
            <a:ext cx="12192000" cy="754053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目录</a:t>
            </a:r>
            <a:endParaRPr lang="en-US" altLang="zh-CN" sz="2700" dirty="0"/>
          </a:p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/>
              <a:t>整体内容</a:t>
            </a:r>
            <a:r>
              <a:rPr lang="en-US" altLang="zh-CN" sz="1600" dirty="0"/>
              <a:t>30-40</a:t>
            </a:r>
            <a:r>
              <a:rPr lang="zh-CN" altLang="en-US" sz="1600" dirty="0"/>
              <a:t>分钟</a:t>
            </a:r>
            <a:endParaRPr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530B1A-6606-85ED-8330-415E94E538D8}"/>
              </a:ext>
            </a:extLst>
          </p:cNvPr>
          <p:cNvSpPr txBox="1"/>
          <p:nvPr/>
        </p:nvSpPr>
        <p:spPr>
          <a:xfrm>
            <a:off x="3666489" y="1994109"/>
            <a:ext cx="4859023" cy="3290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实习期间的学习与技能储备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问题攻坚与实践探索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调度器优化方案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实习总结与个人成长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实习重点内容</a:t>
            </a:r>
            <a:r>
              <a:rPr lang="en-US" altLang="zh-CN" sz="2700" dirty="0"/>
              <a:t>&amp;</a:t>
            </a:r>
            <a:r>
              <a:rPr lang="zh-CN" altLang="en-US" sz="2700" dirty="0"/>
              <a:t>总结思考</a:t>
            </a:r>
            <a:endParaRPr sz="27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528" y="1773732"/>
            <a:ext cx="11394943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建议包含但不限于：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、包含任务目标和成长目标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、聚焦重点，说清楚过程中的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如何思考并解决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、过程中的做的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好的和有待提升的点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（再做一次会有什么优化和改变）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、最后得到怎么样的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结果和沉淀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突出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亮点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意义，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20E8AF-7B2D-7554-BC48-B9EB71C2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B649D1AE-2B99-BCB6-2C33-8B841645E332}"/>
              </a:ext>
            </a:extLst>
          </p:cNvPr>
          <p:cNvSpPr txBox="1"/>
          <p:nvPr/>
        </p:nvSpPr>
        <p:spPr>
          <a:xfrm>
            <a:off x="472802" y="1265901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ADC684-AC03-2DD0-FFCF-22AC65334D7E}"/>
              </a:ext>
            </a:extLst>
          </p:cNvPr>
          <p:cNvSpPr txBox="1"/>
          <p:nvPr/>
        </p:nvSpPr>
        <p:spPr>
          <a:xfrm>
            <a:off x="398529" y="1773732"/>
            <a:ext cx="11112154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核心框架学习：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版本的变化，以及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版本中的调度策略设计。并形成文档（架构图）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框架：学习核心架构、调度策略，并与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进行对比学习（架构图）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性能分析工具掌握：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工具（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）的使用场景、操作流程以及数据分析方法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nvtx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在代码中打标记，在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nsys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的可视化界面中可以利用标记定位区间范围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还可以将每个步骤的执行情况导出，并量化分析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1B06885-104E-A29D-1EAB-5CB0A66DE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94A1A47-B8CF-2ED0-93CD-06E504DE1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802" y="5046113"/>
            <a:ext cx="3987686" cy="39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9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19E5-15BD-2747-A56A-84B47571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4B37B3AB-C2C8-BF63-5F50-88FBEFFD4D81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02DE550-3130-B6A5-9362-CD4BE3D8E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402" y="28606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5803ECA-6982-B4C0-A6C4-C453B84A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2802" y="30130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4B91F6E-3EF9-7C38-7CCD-747527F1C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179" y="1083662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A5D2EA-A020-34AC-78CA-6F48DCD8B98C}"/>
              </a:ext>
            </a:extLst>
          </p:cNvPr>
          <p:cNvSpPr txBox="1"/>
          <p:nvPr/>
        </p:nvSpPr>
        <p:spPr>
          <a:xfrm>
            <a:off x="233125" y="1110745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3E150B1F-E8C8-375E-8D28-C1868D5F8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5202" y="31654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E3CBE2-7332-17CE-AA2B-3DEE8CD8F192}"/>
              </a:ext>
            </a:extLst>
          </p:cNvPr>
          <p:cNvSpPr txBox="1"/>
          <p:nvPr/>
        </p:nvSpPr>
        <p:spPr>
          <a:xfrm>
            <a:off x="1164630" y="1660899"/>
            <a:ext cx="2417649" cy="787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（前缀哈希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+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双向链表）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4F23F3D-2C1E-AF05-01A3-277AA43F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08" y="2470079"/>
            <a:ext cx="4429187" cy="2506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A45DEB-653E-9B0C-58CC-C4747243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21" y="4986036"/>
            <a:ext cx="4735830" cy="157660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046595B-2D56-F517-55DD-BF17DE67D760}"/>
              </a:ext>
            </a:extLst>
          </p:cNvPr>
          <p:cNvSpPr txBox="1"/>
          <p:nvPr/>
        </p:nvSpPr>
        <p:spPr>
          <a:xfrm>
            <a:off x="7060265" y="1322345"/>
            <a:ext cx="2002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Request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队列的调度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DFB97A7-AEDC-6015-2E19-BEB25F0B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108" y="1840011"/>
            <a:ext cx="5049477" cy="22309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626699-3FC6-85CF-8D4B-199FE0E0C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767" y="4180999"/>
            <a:ext cx="6763165" cy="2377152"/>
          </a:xfrm>
          <a:prstGeom prst="rect">
            <a:avLst/>
          </a:prstGeom>
        </p:spPr>
      </p:pic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6B5C6987-76C7-A6FB-367C-45B2687D23B3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DE60C2A7-0C17-3CF0-6C6A-2BB9FBB660B6}"/>
              </a:ext>
            </a:extLst>
          </p:cNvPr>
          <p:cNvCxnSpPr/>
          <p:nvPr/>
        </p:nvCxnSpPr>
        <p:spPr>
          <a:xfrm>
            <a:off x="5182039" y="1660899"/>
            <a:ext cx="0" cy="489725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9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DCD4-E891-9C99-F4B5-BBEA7F89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6BEFA9B6-A5E4-2D9B-8B99-A0F739093C96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58A7D0-BDAE-E4AE-EFD8-65E459F62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179" y="1083662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4F4C5-90FD-9694-FCB5-C33AECE040DB}"/>
              </a:ext>
            </a:extLst>
          </p:cNvPr>
          <p:cNvSpPr txBox="1"/>
          <p:nvPr/>
        </p:nvSpPr>
        <p:spPr>
          <a:xfrm>
            <a:off x="233125" y="1110745"/>
            <a:ext cx="3880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不同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attention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CUDA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Graph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行为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FD6A50-BFD8-851A-9674-3EDEE2ECE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814187"/>
              </p:ext>
            </p:extLst>
          </p:nvPr>
        </p:nvGraphicFramePr>
        <p:xfrm>
          <a:off x="2388295" y="2073352"/>
          <a:ext cx="7415408" cy="2954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893">
                  <a:extLst>
                    <a:ext uri="{9D8B030D-6E8A-4147-A177-3AD203B41FA5}">
                      <a16:colId xmlns:a16="http://schemas.microsoft.com/office/drawing/2014/main" val="3100161984"/>
                    </a:ext>
                  </a:extLst>
                </a:gridCol>
                <a:gridCol w="5277515">
                  <a:extLst>
                    <a:ext uri="{9D8B030D-6E8A-4147-A177-3AD203B41FA5}">
                      <a16:colId xmlns:a16="http://schemas.microsoft.com/office/drawing/2014/main" val="1969687850"/>
                    </a:ext>
                  </a:extLst>
                </a:gridCol>
              </a:tblGrid>
              <a:tr h="469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支持的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677174"/>
                  </a:ext>
                </a:extLst>
              </a:tr>
              <a:tr h="59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V2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V3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 CUDA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732669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FlashInfer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仅支持纯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decode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模式的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048723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TritonAttention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33252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XFormers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261166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FlexAttention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709019"/>
                  </a:ext>
                </a:extLst>
              </a:tr>
            </a:tbl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A6A4586-FAB5-F6F8-BA22-5A5B5E6E90D6}"/>
              </a:ext>
            </a:extLst>
          </p:cNvPr>
          <p:cNvCxnSpPr>
            <a:cxnSpLocks/>
          </p:cNvCxnSpPr>
          <p:nvPr/>
        </p:nvCxnSpPr>
        <p:spPr>
          <a:xfrm>
            <a:off x="233125" y="1472134"/>
            <a:ext cx="40096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93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F488-5761-D9D6-C373-5A0FF27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E83E8A58-8587-7477-AE95-77A6C542D609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58E1BF7-D6AF-38CC-A124-466D5B6B8A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4480" y="-3108547"/>
            <a:ext cx="9559290" cy="95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89A318-4D43-8D58-2425-66D5B575C6CF}"/>
              </a:ext>
            </a:extLst>
          </p:cNvPr>
          <p:cNvSpPr txBox="1"/>
          <p:nvPr/>
        </p:nvSpPr>
        <p:spPr>
          <a:xfrm>
            <a:off x="233125" y="1110745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框架及调度策略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A2D484-3799-60D0-AD8F-8DF7BE4EC80B}"/>
              </a:ext>
            </a:extLst>
          </p:cNvPr>
          <p:cNvSpPr txBox="1"/>
          <p:nvPr/>
        </p:nvSpPr>
        <p:spPr>
          <a:xfrm>
            <a:off x="4923380" y="23951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radix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tree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A327ECD-DFBC-0E79-E5F0-D77091661EA4}"/>
              </a:ext>
            </a:extLst>
          </p:cNvPr>
          <p:cNvSpPr/>
          <p:nvPr/>
        </p:nvSpPr>
        <p:spPr>
          <a:xfrm>
            <a:off x="2842182" y="3436167"/>
            <a:ext cx="1258545" cy="32171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3768B56-A2EE-3FEC-A8EE-C3C74855E18D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>
          <a:xfrm>
            <a:off x="3471455" y="3757878"/>
            <a:ext cx="3784" cy="45167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CB98E47-3DA0-8119-B6C8-C57DAB157B2D}"/>
              </a:ext>
            </a:extLst>
          </p:cNvPr>
          <p:cNvSpPr txBox="1"/>
          <p:nvPr/>
        </p:nvSpPr>
        <p:spPr>
          <a:xfrm>
            <a:off x="3560031" y="3801102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6B51046-8040-4FE6-3FC3-3CCEB25D7166}"/>
              </a:ext>
            </a:extLst>
          </p:cNvPr>
          <p:cNvSpPr/>
          <p:nvPr/>
        </p:nvSpPr>
        <p:spPr>
          <a:xfrm>
            <a:off x="2033468" y="4209555"/>
            <a:ext cx="2883541" cy="38778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what’s your first name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F2E2E20-D52F-78FC-4437-AEBAE1A1E356}"/>
              </a:ext>
            </a:extLst>
          </p:cNvPr>
          <p:cNvSpPr/>
          <p:nvPr/>
        </p:nvSpPr>
        <p:spPr>
          <a:xfrm>
            <a:off x="7682865" y="3387083"/>
            <a:ext cx="1312511" cy="28897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ECBFDF2-22A1-9FF5-784E-48BF9DE67526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8339120" y="3676059"/>
            <a:ext cx="1" cy="428468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4C4DD92-970B-E615-D735-5C554BFBA87A}"/>
              </a:ext>
            </a:extLst>
          </p:cNvPr>
          <p:cNvSpPr txBox="1"/>
          <p:nvPr/>
        </p:nvSpPr>
        <p:spPr>
          <a:xfrm>
            <a:off x="8354481" y="3702193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7621084-E05B-4E91-EFEC-0E45EB87AF33}"/>
              </a:ext>
            </a:extLst>
          </p:cNvPr>
          <p:cNvSpPr/>
          <p:nvPr/>
        </p:nvSpPr>
        <p:spPr>
          <a:xfrm>
            <a:off x="7367570" y="4104527"/>
            <a:ext cx="1943100" cy="43439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what’s your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15C6161-F3C4-0F1D-C6CF-0B235C008897}"/>
              </a:ext>
            </a:extLst>
          </p:cNvPr>
          <p:cNvCxnSpPr>
            <a:cxnSpLocks/>
            <a:stCxn id="37" idx="3"/>
            <a:endCxn id="46" idx="0"/>
          </p:cNvCxnSpPr>
          <p:nvPr/>
        </p:nvCxnSpPr>
        <p:spPr>
          <a:xfrm flipH="1">
            <a:off x="7522956" y="4475308"/>
            <a:ext cx="129174" cy="46502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2862C4E-0B9F-6042-B9E4-F16AD6BE08BB}"/>
              </a:ext>
            </a:extLst>
          </p:cNvPr>
          <p:cNvCxnSpPr>
            <a:cxnSpLocks/>
            <a:stCxn id="37" idx="5"/>
            <a:endCxn id="54" idx="0"/>
          </p:cNvCxnSpPr>
          <p:nvPr/>
        </p:nvCxnSpPr>
        <p:spPr>
          <a:xfrm>
            <a:off x="9026110" y="4475308"/>
            <a:ext cx="216052" cy="48134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531C920-25EF-ED7B-1E78-943802AB64CD}"/>
              </a:ext>
            </a:extLst>
          </p:cNvPr>
          <p:cNvSpPr txBox="1"/>
          <p:nvPr/>
        </p:nvSpPr>
        <p:spPr>
          <a:xfrm>
            <a:off x="7408181" y="4575159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6"/>
                </a:solidFill>
              </a:rPr>
              <a:t>f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9F0174C-240A-2ABF-02F6-9187CD30ACBF}"/>
              </a:ext>
            </a:extLst>
          </p:cNvPr>
          <p:cNvSpPr/>
          <p:nvPr/>
        </p:nvSpPr>
        <p:spPr>
          <a:xfrm>
            <a:off x="6812777" y="4940334"/>
            <a:ext cx="1420358" cy="38755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6"/>
                </a:solidFill>
              </a:rPr>
              <a:t>first name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AA1687B-93E7-9D58-6522-F103058775A9}"/>
              </a:ext>
            </a:extLst>
          </p:cNvPr>
          <p:cNvSpPr/>
          <p:nvPr/>
        </p:nvSpPr>
        <p:spPr>
          <a:xfrm>
            <a:off x="8531983" y="4956655"/>
            <a:ext cx="1420357" cy="37123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2"/>
                </a:solidFill>
              </a:rPr>
              <a:t>second name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A44CD92-833E-A343-9365-8AB730E5BD27}"/>
              </a:ext>
            </a:extLst>
          </p:cNvPr>
          <p:cNvSpPr txBox="1"/>
          <p:nvPr/>
        </p:nvSpPr>
        <p:spPr>
          <a:xfrm>
            <a:off x="9118570" y="4553175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2"/>
                </a:solidFill>
              </a:rPr>
              <a:t>s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95E616C-2782-FFA3-626D-D056963E8852}"/>
              </a:ext>
            </a:extLst>
          </p:cNvPr>
          <p:cNvCxnSpPr/>
          <p:nvPr/>
        </p:nvCxnSpPr>
        <p:spPr>
          <a:xfrm>
            <a:off x="5013584" y="4538924"/>
            <a:ext cx="1943100" cy="8563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B81FCCD-8BB4-AC66-8546-949F456339A8}"/>
              </a:ext>
            </a:extLst>
          </p:cNvPr>
          <p:cNvSpPr txBox="1"/>
          <p:nvPr/>
        </p:nvSpPr>
        <p:spPr>
          <a:xfrm>
            <a:off x="5436098" y="4321378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split node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D2FC4157-227D-912D-0B58-22446CF78513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6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19119</TotalTime>
  <Words>3272</Words>
  <Application>Microsoft Macintosh PowerPoint</Application>
  <PresentationFormat>宽屏</PresentationFormat>
  <Paragraphs>405</Paragraphs>
  <Slides>26</Slides>
  <Notes>13</Notes>
  <HiddenSlides>8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Microsoft YaHei</vt:lpstr>
      <vt:lpstr>Microsoft YaHei</vt:lpstr>
      <vt:lpstr>字魂59号-创粗黑</vt:lpstr>
      <vt:lpstr>FZLanTingHei-L-GBK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马一凌</cp:lastModifiedBy>
  <cp:revision>145</cp:revision>
  <dcterms:created xsi:type="dcterms:W3CDTF">2022-12-15T03:47:05Z</dcterms:created>
  <dcterms:modified xsi:type="dcterms:W3CDTF">2025-09-07T13:14:25Z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